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</p:sldMasterIdLst>
  <p:notesMasterIdLst>
    <p:notesMasterId r:id="rId22"/>
  </p:notesMasterIdLst>
  <p:handoutMasterIdLst>
    <p:handoutMasterId r:id="rId23"/>
  </p:handoutMasterIdLst>
  <p:sldIdLst>
    <p:sldId id="265" r:id="rId4"/>
    <p:sldId id="266" r:id="rId5"/>
    <p:sldId id="334" r:id="rId6"/>
    <p:sldId id="273" r:id="rId7"/>
    <p:sldId id="311" r:id="rId8"/>
    <p:sldId id="312" r:id="rId9"/>
    <p:sldId id="314" r:id="rId10"/>
    <p:sldId id="315" r:id="rId11"/>
    <p:sldId id="316" r:id="rId12"/>
    <p:sldId id="317" r:id="rId13"/>
    <p:sldId id="318" r:id="rId14"/>
    <p:sldId id="327" r:id="rId15"/>
    <p:sldId id="328" r:id="rId16"/>
    <p:sldId id="329" r:id="rId17"/>
    <p:sldId id="330" r:id="rId18"/>
    <p:sldId id="331" r:id="rId19"/>
    <p:sldId id="332" r:id="rId20"/>
    <p:sldId id="333" r:id="rId21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1" autoAdjust="0"/>
    <p:restoredTop sz="97906" autoAdjust="0"/>
  </p:normalViewPr>
  <p:slideViewPr>
    <p:cSldViewPr>
      <p:cViewPr varScale="1">
        <p:scale>
          <a:sx n="88" d="100"/>
          <a:sy n="88" d="100"/>
        </p:scale>
        <p:origin x="-8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evodi\Fiskalni%20savet\Investicije%20i%20subvencije%20(bez%20transporta)%20u%20CI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prevodi\Fiskalni%20savet\Investicije%20i%20subvencije%20(bez%20transporta)%20u%20C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1"/>
            <c:invertIfNegative val="0"/>
            <c:bubble3D val="0"/>
            <c:spPr>
              <a:pattFill prst="wdUpDiag">
                <a:fgClr>
                  <a:srgbClr val="C00000"/>
                </a:fgClr>
                <a:bgClr>
                  <a:sysClr val="window" lastClr="FFFFFF"/>
                </a:bgClr>
              </a:pattFill>
              <a:ln>
                <a:solidFill>
                  <a:srgbClr val="C00000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dPt>
          <c:dLbls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Sheet3!$B$3:$B$15</c:f>
              <c:strCache>
                <c:ptCount val="13"/>
                <c:pt idx="0">
                  <c:v>Romania</c:v>
                </c:pt>
                <c:pt idx="1">
                  <c:v>Czech Republic</c:v>
                </c:pt>
                <c:pt idx="2">
                  <c:v>Croatia</c:v>
                </c:pt>
                <c:pt idx="3">
                  <c:v>Slovenia</c:v>
                </c:pt>
                <c:pt idx="4">
                  <c:v>Latvia</c:v>
                </c:pt>
                <c:pt idx="5">
                  <c:v>Lithuania</c:v>
                </c:pt>
                <c:pt idx="6">
                  <c:v>Hungary</c:v>
                </c:pt>
                <c:pt idx="7">
                  <c:v>Poland</c:v>
                </c:pt>
                <c:pt idx="8">
                  <c:v>Bulgaria</c:v>
                </c:pt>
                <c:pt idx="9">
                  <c:v>Estonia</c:v>
                </c:pt>
                <c:pt idx="10">
                  <c:v>Slovakia</c:v>
                </c:pt>
                <c:pt idx="11">
                  <c:v>CEE average</c:v>
                </c:pt>
                <c:pt idx="12">
                  <c:v>Serbia</c:v>
                </c:pt>
              </c:strCache>
            </c:strRef>
          </c:cat>
          <c:val>
            <c:numRef>
              <c:f>Sheet3!$C$3:$C$15</c:f>
              <c:numCache>
                <c:formatCode>General</c:formatCode>
                <c:ptCount val="13"/>
                <c:pt idx="0">
                  <c:v>0.2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0.05</c:v>
                </c:pt>
                <c:pt idx="1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051136"/>
        <c:axId val="93061120"/>
      </c:barChart>
      <c:catAx>
        <c:axId val="930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3061120"/>
        <c:crosses val="autoZero"/>
        <c:auto val="1"/>
        <c:lblAlgn val="ctr"/>
        <c:lblOffset val="100"/>
        <c:noMultiLvlLbl val="0"/>
      </c:catAx>
      <c:valAx>
        <c:axId val="930611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3051136"/>
        <c:crosses val="autoZero"/>
        <c:crossBetween val="between"/>
        <c:majorUnit val="0.1"/>
      </c:valAx>
    </c:plotArea>
    <c:plotVisOnly val="1"/>
    <c:dispBlanksAs val="gap"/>
    <c:showDLblsOverMax val="0"/>
  </c:chart>
  <c:spPr>
    <a:ln w="9525" cap="flat" cmpd="sng" algn="ctr">
      <a:noFill/>
      <a:prstDash val="solid"/>
      <a:round/>
    </a:ln>
  </c:spPr>
  <c:txPr>
    <a:bodyPr/>
    <a:lstStyle/>
    <a:p>
      <a:pPr>
        <a:defRPr lang="en-US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'Investicije u CIE'!$B$2</c:f>
              <c:strCache>
                <c:ptCount val="1"/>
                <c:pt idx="0">
                  <c:v>Investments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invertIfNegative val="0"/>
          <c:dPt>
            <c:idx val="7"/>
            <c:invertIfNegative val="0"/>
            <c:bubble3D val="0"/>
            <c:spPr>
              <a:pattFill prst="wdUpDiag">
                <a:fgClr>
                  <a:srgbClr val="C00000"/>
                </a:fgClr>
                <a:bgClr>
                  <a:schemeClr val="bg1"/>
                </a:bgClr>
              </a:pattFill>
              <a:ln>
                <a:solidFill>
                  <a:srgbClr val="C00000"/>
                </a:solidFill>
              </a:ln>
            </c:spPr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dPt>
          <c:dLbls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'Investicije u CIE'!$A$4:$A$12</c:f>
              <c:strCache>
                <c:ptCount val="9"/>
                <c:pt idx="0">
                  <c:v>Romania</c:v>
                </c:pt>
                <c:pt idx="1">
                  <c:v>Czech Republic</c:v>
                </c:pt>
                <c:pt idx="2">
                  <c:v>Hungary</c:v>
                </c:pt>
                <c:pt idx="3">
                  <c:v>Poland</c:v>
                </c:pt>
                <c:pt idx="4">
                  <c:v>Slovenia</c:v>
                </c:pt>
                <c:pt idx="5">
                  <c:v>Slovakia</c:v>
                </c:pt>
                <c:pt idx="6">
                  <c:v>Croatia</c:v>
                </c:pt>
                <c:pt idx="7">
                  <c:v>CEE average</c:v>
                </c:pt>
                <c:pt idx="8">
                  <c:v>Serbia</c:v>
                </c:pt>
              </c:strCache>
            </c:strRef>
          </c:cat>
          <c:val>
            <c:numRef>
              <c:f>'Investicije u CIE'!$B$4:$B$12</c:f>
              <c:numCache>
                <c:formatCode>General</c:formatCode>
                <c:ptCount val="9"/>
                <c:pt idx="0">
                  <c:v>2.9</c:v>
                </c:pt>
                <c:pt idx="1">
                  <c:v>2.5</c:v>
                </c:pt>
                <c:pt idx="2">
                  <c:v>2.4</c:v>
                </c:pt>
                <c:pt idx="3">
                  <c:v>2.1</c:v>
                </c:pt>
                <c:pt idx="4">
                  <c:v>2</c:v>
                </c:pt>
                <c:pt idx="5">
                  <c:v>1.5</c:v>
                </c:pt>
                <c:pt idx="6">
                  <c:v>1.1000000000000001</c:v>
                </c:pt>
                <c:pt idx="7" formatCode="0.0">
                  <c:v>2.0714285714285698</c:v>
                </c:pt>
                <c:pt idx="8">
                  <c:v>0.85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086080"/>
        <c:axId val="93087616"/>
      </c:barChart>
      <c:catAx>
        <c:axId val="93086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3087616"/>
        <c:crosses val="autoZero"/>
        <c:auto val="1"/>
        <c:lblAlgn val="ctr"/>
        <c:lblOffset val="100"/>
        <c:noMultiLvlLbl val="0"/>
      </c:catAx>
      <c:valAx>
        <c:axId val="93087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93086080"/>
        <c:crosses val="autoZero"/>
        <c:crossBetween val="between"/>
        <c:majorUnit val="1"/>
      </c:valAx>
    </c:plotArea>
    <c:plotVisOnly val="1"/>
    <c:dispBlanksAs val="gap"/>
    <c:showDLblsOverMax val="0"/>
  </c:chart>
  <c:spPr>
    <a:ln w="9525" cap="flat" cmpd="sng" algn="ctr">
      <a:noFill/>
      <a:prstDash val="solid"/>
      <a:round/>
    </a:ln>
  </c:spPr>
  <c:txPr>
    <a:bodyPr/>
    <a:lstStyle/>
    <a:p>
      <a:pPr>
        <a:defRPr lang="en-US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57A4-42A0-427D-9523-77D7104E26C8}" type="datetimeFigureOut">
              <a:rPr lang="en-GB" smtClean="0"/>
              <a:pPr/>
              <a:t>05/07/2017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14B5-1BB7-4D1B-8FF2-0939F0EBC43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46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pPr/>
              <a:t>5.7.2017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423843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11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733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12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78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pPr/>
              <a:t>14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294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pPr/>
              <a:t>2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5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31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6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208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7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47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8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88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9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42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10</a:t>
            </a:fld>
            <a:endParaRPr lang="sr-Latn-R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57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88A8B-65F5-41A0-8F80-90B7D94EDB8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74AC4-9EE3-4E77-A5B1-E431C70752A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16BE6-9E6B-46C5-9285-2424E1516B9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26C0A-E0FE-4A73-9C7D-69F3C1555DCC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52EFA-599B-4B53-911F-675C4DCC22D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766E4-1FD4-49ED-A7C4-BE5F11B7DE5D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ED698-9D26-4CFA-94E2-A40852114AA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D2403-4AB8-4AFB-9245-51D7B2DDE8F7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84442-E87A-4B63-94C1-FE9DB4CBE36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84CF6-664B-452A-8FB3-BD18098A76B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73AF1-9C08-414C-BFA2-66C109514AD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8FE6A-A185-4C2E-8848-2299AEC6B32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7B4DD-8112-4CA7-B79B-053D244B7CF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6CE85-6F97-4DA6-91AA-819F242F28A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B2F55-0CB6-47A2-B8B3-00E5E93C6E3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EDA6-5A81-48C2-9765-6565E7DDECF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222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44C81-8B3F-46E5-8F0A-8185B72475B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7520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B58F-3DC1-4D40-B183-256B4115362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706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F99A-1F45-4F4A-8123-200D432A802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79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DCF9D-1C11-4C61-8C4A-9C5BCC4478A3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597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F87-E7A9-46B0-84E9-4285882572B0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9939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B32F-92EF-4B69-8C78-7F1179410399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7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5C2DC-DA3B-4D71-BA8D-C288A4BD76A4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18BEA-1FBA-42D6-8727-C0C1BFAFF48A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9923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A246-4DE1-4ED3-8BDD-C6B8EE8B62EB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3894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C174-1F84-443C-8426-DFF464A25A8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737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D857-B835-4549-ADD0-43BEC701F65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2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D181A-ECF3-4E10-944F-F5068A7D905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C222B-38E9-4953-883F-5850DE74CDF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C4ACC-6E3F-4416-AEF2-D2D041F3C6CE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5F0FB-4C41-4787-A6C1-0AB5E2BBAE1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94E21-4AE2-47FA-89B3-098C8600FFA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ACAB-2984-4015-BFCA-8554F29864D5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458A96-A9F3-478B-A891-396C1242C128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95B11D-9C36-49F6-ABD7-ACCBC656782F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5.7.2017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FA64E-F0B0-4703-BDC1-760749D6D606}" type="datetime1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5.7.2017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1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dirty="0" smtClean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9" y="476250"/>
            <a:ext cx="720576" cy="1098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080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sr-Latn-R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Republic of Serbia</a:t>
            </a:r>
            <a:endParaRPr lang="sr-Latn-CS" altLang="sr-Latn-RS" sz="2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sr-Latn-R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Fiscal Council</a:t>
            </a:r>
            <a:endParaRPr lang="sr-Latn-CS" altLang="sr-Latn-RS" sz="2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733256"/>
            <a:ext cx="6048375" cy="71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sr-Latn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June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sr-Latn-CS" altLang="sr-Latn-R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179512" y="2147230"/>
            <a:ext cx="8856984" cy="3893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PUBLIC FINANCE: ISSUES, RISKS AND RECOMMENDATIONS</a:t>
            </a:r>
            <a:endParaRPr lang="sr-Cyrl-R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sr-Cyrl-R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Systemic issues of local governments: poor budgeting, lack of local budget control and unregulated relationship between the local and central government</a:t>
            </a:r>
          </a:p>
          <a:p>
            <a:pPr marL="514350" indent="-51435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Fiscal challenges of the four largest cities (Belgrade, Novi Sad, Ni</a:t>
            </a: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 and Kragujevac) and recommendations for their lasting financial recovery</a:t>
            </a:r>
          </a:p>
          <a:p>
            <a:pPr marL="514350" indent="-514350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public enterprises are a major issue – they need to be restructured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27450" y="0"/>
            <a:ext cx="8928992" cy="681533"/>
          </a:xfrm>
        </p:spPr>
        <p:txBody>
          <a:bodyPr/>
          <a:lstStyle/>
          <a:p>
            <a:pPr eaLnBrk="1" hangingPunct="1"/>
            <a:r>
              <a:rPr lang="sr-Latn-RS" altLang="sr-Latn-RS" sz="2800" dirty="0" smtClean="0">
                <a:latin typeface="Times New Roman" pitchFamily="18" charset="0"/>
                <a:cs typeface="Times New Roman" pitchFamily="18" charset="0"/>
              </a:rPr>
              <a:t>Only with difficult measures will the finances of Niš recover</a:t>
            </a:r>
            <a:endParaRPr lang="sr-Latn-CS" alt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798164"/>
            <a:ext cx="8928992" cy="5943204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Measures that would create a budget surplus of over 1 bn dinars per year (15% of budget) are needed to stabilize the finances of Niš</a:t>
            </a:r>
          </a:p>
          <a:p>
            <a:pPr marL="542925" lvl="1" indent="-357188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In addition to closing the deficit (300 – 400 m dinars), funds are necessary for the payment of </a:t>
            </a:r>
            <a:r>
              <a:rPr lang="sr-Latn-RS" sz="1800" dirty="0" err="1" smtClean="0">
                <a:latin typeface="Times New Roman" pitchFamily="18" charset="0"/>
                <a:cs typeface="Times New Roman" pitchFamily="18" charset="0"/>
              </a:rPr>
              <a:t>old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debts (arrears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and increase in public investments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indent="-38576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The largest part of fiscal adjustment in Niš can be performed on the revenue side, with a strict control of expenditures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42925" lvl="1" indent="-357188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Niš collects only a half of the revenues Novi Sad collects – the difference in size and development only partially explains this</a:t>
            </a:r>
          </a:p>
          <a:p>
            <a:pPr marL="542925" lvl="1" indent="-357188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The scope of property tax must be increased (by about 20%), the tax rate is lower than in Belgrade and Novi Sad; collection of contributions for the regulation of construction land needs to be improved etc.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Niš started implementing generally adequate measures to overcome the fiscal crisis, but it will be a long road with numerous risks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largest debts have been reprogrammed, property tax scope has been increased by about 10% in 2016 and the city’s plan for 2017 is credible</a:t>
            </a:r>
            <a:endParaRPr lang="sr-Cyrl-R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initiated process of consolidation should be monitored by the competent ministries</a:t>
            </a:r>
            <a:endParaRPr lang="sr-Cyrl-RS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800"/>
              </a:spcAft>
              <a:buNone/>
              <a:defRPr/>
            </a:pPr>
            <a:endParaRPr lang="sr-Cyrl-RS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1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-76200"/>
            <a:ext cx="8928992" cy="681533"/>
          </a:xfrm>
        </p:spPr>
        <p:txBody>
          <a:bodyPr/>
          <a:lstStyle/>
          <a:p>
            <a:pPr eaLnBrk="1" hangingPunct="1"/>
            <a:r>
              <a:rPr lang="sr-Latn-RS" altLang="sr-Latn-RS" sz="2700" dirty="0" smtClean="0">
                <a:latin typeface="Times New Roman" pitchFamily="18" charset="0"/>
                <a:cs typeface="Times New Roman" pitchFamily="18" charset="0"/>
              </a:rPr>
              <a:t>The finances of Kragujevac have practically collapsed</a:t>
            </a:r>
            <a:endParaRPr lang="sr-Latn-CS" altLang="sr-Latn-RS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513512"/>
            <a:ext cx="8928992" cy="6039688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Among the largest cities, Kragujevac is definitely in the worst fiscal position – practically on the verge of bankruptcy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 the end of 2014, the City had over 4 bn dinars (almost the entire budget) of </a:t>
            </a:r>
            <a:r>
              <a:rPr lang="sr-Latn-R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unpaid</a:t>
            </a: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liabilities (arrears</a:t>
            </a: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about 3 bn dinars in defaults of LPEs (mostly water supplies)</a:t>
            </a:r>
          </a:p>
          <a:p>
            <a:pPr marL="533400" lvl="1" indent="-347663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Energetika (acting as the city heating plant) has an old debt to EPS and Srbijagas exceeding 12 bn dinars</a:t>
            </a:r>
            <a:endParaRPr lang="sr-Cyrl-RS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A part of the responsibility for the dire situation in Kragujevac also rests with the central government, as there has been no reaction whatsoever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Ministries of Finance and Economy have been tolerating the habit of Kragujevac not to </a:t>
            </a:r>
            <a:r>
              <a:rPr lang="sr-Latn-RS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pay</a:t>
            </a: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its obligations</a:t>
            </a: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accumulate debt, adopt unrealistic budgets, have unsustainably operating LPEs...</a:t>
            </a:r>
          </a:p>
          <a:p>
            <a:pPr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Latn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 last two years, City Administration of Kragujevac has made efforts towards financial stabilization, but the implemented measures are insufficient</a:t>
            </a:r>
            <a:endParaRPr lang="sr-Cyrl-RS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lvl="1" indent="-357188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long-term loan from commercial banks (20 m Euros) to pay a part of the defaults was a good first step, as was downsizing</a:t>
            </a:r>
          </a:p>
          <a:p>
            <a:pPr marL="542925" lvl="1" indent="-357188" algn="just" eaLnBrk="1" hangingPunct="1">
              <a:spcBef>
                <a:spcPts val="700"/>
              </a:spcBef>
              <a:spcAft>
                <a:spcPts val="600"/>
              </a:spcAft>
              <a:defRPr/>
            </a:pPr>
            <a:r>
              <a:rPr lang="sr-Latn-RS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Savings of 1.5 bn dinars per year are needed to stabilize the budget – impossible without politically unpopular measures</a:t>
            </a:r>
            <a:endParaRPr lang="sr-Cyrl-R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8636" y="116632"/>
            <a:ext cx="8928992" cy="681533"/>
          </a:xfrm>
        </p:spPr>
        <p:txBody>
          <a:bodyPr/>
          <a:lstStyle/>
          <a:p>
            <a:pPr eaLnBrk="1" hangingPunct="1"/>
            <a:r>
              <a:rPr lang="sr-Latn-RS" altLang="sr-Latn-RS" sz="2700" dirty="0" smtClean="0">
                <a:latin typeface="Times New Roman" pitchFamily="18" charset="0"/>
                <a:cs typeface="Times New Roman" pitchFamily="18" charset="0"/>
              </a:rPr>
              <a:t>A direct intervention by the Government is needed to resolve the complex fiscal issues of Kragujevac</a:t>
            </a:r>
            <a:endParaRPr lang="sr-Latn-CS" altLang="sr-Latn-RS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328592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To bring the public finance of Kragujevac to order, a medium term program of measures with clear objectives and deadlines needs to be made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 the revenue side: increase the scope of property tax and tax rates for natural persons (currently 0.2% compared to 0.4% in Belgrade and Novi Sad), collect tax debt (exceeding the annual budget)</a:t>
            </a:r>
          </a:p>
          <a:p>
            <a:pPr marL="533400" lvl="1" indent="-347663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 the expenditure side: continue downsizing, reduce the expenditures for court decisions, reprogram remaining outstanding liabilities – and increase public investments</a:t>
            </a:r>
            <a:endParaRPr lang="sr-Cyrl-R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lvl="1" indent="-357188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Special challenges: resolve the status of Energetika, LPE reform (on average about 30% superfluous employees, low </a:t>
            </a:r>
            <a:r>
              <a:rPr lang="en-U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tariff</a:t>
            </a: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s), resolve the problem of illegal taxis etc.</a:t>
            </a:r>
            <a:endParaRPr lang="sr-Cyrl-R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indent="-357188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Problems are enormous, surpassing the City Administration’s capacities, the Government should formalize its relations with Kragujevac</a:t>
            </a:r>
            <a:endParaRPr lang="sr-Cyrl-RS" sz="21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lvl="1" indent="-357188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Provide expert and (temporary) financial assistance but with clear conditions to the City</a:t>
            </a:r>
            <a:endParaRPr lang="sr-Cyrl-R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lvl="1" indent="-357188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City would implement all budget stabilization measures in the medium term and regularly report to the Government on progress with quantitative and structural objectives</a:t>
            </a:r>
            <a:endParaRPr lang="sr-Cyrl-R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>
            <a:no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public enterprises: a large expenditure and a poor quality of service</a:t>
            </a:r>
            <a:endParaRPr 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688632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sr-Latn-R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receive large subsidies, operate with losses, get loans and fail to invest</a:t>
            </a:r>
            <a:endParaRPr lang="sr-Cyrl-RS" sz="4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Subsidies exceed 200 m Euros a year (10% of the local budgets)</a:t>
            </a:r>
            <a:endParaRPr lang="sr-Cyrl-R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sr-Cyrl-R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r-Latn-R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Cyrl-R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7%</a:t>
            </a:r>
            <a:r>
              <a:rPr lang="sr-Latn-R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GDP </a:t>
            </a:r>
            <a:r>
              <a:rPr lang="sr-Latn-R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times</a:t>
            </a:r>
            <a:r>
              <a:rPr lang="en-US" sz="3400" strike="sngStrik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sr-Latn-R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sr-Latn-R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comparable countries)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sr-Latn-R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times higher than the subsidies of the national budget for state-owned enterprises</a:t>
            </a:r>
            <a:endParaRPr lang="sr-Cyrl-RS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Despite subsidies, annual losses 50 m Euros</a:t>
            </a:r>
            <a:endParaRPr lang="sr-Cyrl-R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actual loss exceeds 250 m Euros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debt has quadrupled in ten years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Arrears</a:t>
            </a: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amount of about 150 m Euros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sr-Latn-RS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 depreciation</a:t>
            </a: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decreasing</a:t>
            </a:r>
            <a:endParaRPr lang="sr-Cyrl-R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sr-Latn-R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quality of utility services they provide is unacceptably low</a:t>
            </a:r>
            <a:endParaRPr lang="sr-Cyrl-RS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Waste: 98% ends up on landfills with no treatment (only 25% in Europe); 164 “official” landfills, 3,500 informal landfills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Wastewater: only 15% are treated (85% in comparable countries)</a:t>
            </a:r>
            <a:endParaRPr lang="sr-Cyrl-R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sr-Latn-RS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Efforts of the ministries can be directed – the majority of problems of the LPEs is concentrated in 10-20 local governments and about 20 LPEs</a:t>
            </a:r>
            <a:endParaRPr lang="ru-RU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75% </a:t>
            </a: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all subsidies are paid by ten municipalities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80% </a:t>
            </a: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losses are created by 20 companies</a:t>
            </a:r>
            <a:endParaRPr lang="sr-Latn-R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4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84976" cy="1080120"/>
          </a:xfrm>
        </p:spPr>
        <p:txBody>
          <a:bodyPr>
            <a:no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LPE problems similar to those of large state-owned enterprises</a:t>
            </a:r>
            <a:endParaRPr 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1268760"/>
            <a:ext cx="9036496" cy="547260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Biggest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– superfluous employees</a:t>
            </a: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Latn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Salaries are the largest expenditure in the enterprises (40% of the overall expenditures)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Latn-R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Probably over 10,000 superfluous employees (15% of the work force)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r-Latn-R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collection – about 10% of the services remain unpaid</a:t>
            </a: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State-owned enterprises account for the majority of debt</a:t>
            </a:r>
            <a:endParaRPr lang="sr-Cyrl-RS" sz="19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Tariffs</a:t>
            </a:r>
            <a:r>
              <a:rPr lang="sr-Latn-R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utilities are too low</a:t>
            </a:r>
            <a:endParaRPr lang="sr-Cyrl-R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 the lowest in Europe</a:t>
            </a:r>
          </a:p>
          <a:p>
            <a:pPr lvl="1"/>
            <a:r>
              <a:rPr lang="sr-Latn-RS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 discrepancy between comparable cities in Serbia (</a:t>
            </a:r>
            <a:r>
              <a:rPr lang="sr-Cyrl-RS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3:1)</a:t>
            </a:r>
          </a:p>
          <a:p>
            <a:pPr lvl="0"/>
            <a:r>
              <a:rPr lang="sr-Latn-R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losses</a:t>
            </a:r>
            <a:endParaRPr lang="sr-Cyrl-R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Losses in transmission, theft, measurement errors</a:t>
            </a:r>
            <a:endParaRPr lang="sr-Cyrl-RS" sz="1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r-Latn-R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issues: some engage in activities that should be performed by the private sector, unresolved ownership issues, poor organisation and management</a:t>
            </a:r>
            <a:endParaRPr lang="sr-Cyrl-R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Autofit/>
          </a:bodyPr>
          <a:lstStyle/>
          <a:p>
            <a:r>
              <a:rPr lang="sr-Latn-RS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 enterprises: unreformed loss-makers with obsolete networks</a:t>
            </a:r>
            <a:endParaRPr 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784976" cy="532859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Expenditures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structural</a:t>
            </a:r>
            <a:r>
              <a:rPr lang="sr-Latn-B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10% higher than revenues, losses are only partially covered from 25 m Euro subsidies</a:t>
            </a:r>
            <a:endParaRPr lang="sr-Cyrl-R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– superfluous staff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employees </a:t>
            </a:r>
            <a:r>
              <a:rPr lang="sr-Latn-RS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1.000 inhabitants, 1 </a:t>
            </a:r>
            <a:r>
              <a:rPr lang="sr-Latn-RS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1.000 in Europe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surplus of about 3,000 employees; possible savings 20 m Euros</a:t>
            </a:r>
            <a:endParaRPr lang="sr-Cyrl-R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10% of water is not charged for – collection of revenue has to be improved by at least 10 m Euros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losses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much as a third of the water delivered – possible savings of 5 m Euros</a:t>
            </a:r>
            <a:endParaRPr lang="sr-Cyrl-R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Necessary investments – only about 60% of the tested water supplies provide adequate quality of water (in Vojvodina, only 19%)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network older than 30 years in Belgrade and Novi Sad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significant increase in water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tariff</a:t>
            </a:r>
            <a:r>
              <a:rPr lang="sr-Latn-R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necessary to provide for investments (currently three times lower than the average in comparable countries, the lowest in the region)</a:t>
            </a:r>
            <a:endParaRPr lang="sr-Cyrl-R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38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384"/>
            <a:ext cx="8568952" cy="809328"/>
          </a:xfrm>
        </p:spPr>
        <p:txBody>
          <a:bodyPr>
            <a:no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and heating services: superfluous employees, need investments</a:t>
            </a:r>
            <a:endParaRPr 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6048672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sr-Latn-R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and park maintenance services: downsizing, increasing collection and investments</a:t>
            </a:r>
            <a:endParaRPr lang="sr-Cyrl-RS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Wage bill is 50% of all expenditures (highest of all enterprise types); 2,000 superfluous employees (15% of the overall number), savings of 15 m Euros</a:t>
            </a:r>
            <a:endParaRPr lang="sr-Cyrl-R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r-Latn-RS" sz="3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Additionally, with an increase in collection (by 10%) and </a:t>
            </a:r>
            <a:r>
              <a:rPr lang="en-US" sz="3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tariff</a:t>
            </a:r>
            <a:r>
              <a:rPr lang="sr-Latn-RS" sz="3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(where it is too low), the entire loss would be covered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r-Latn-RS" sz="3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Urgent investments – devastatingly low quality of service: old vehicles (even tractors are used for transport), no segregation, landfills near water streams</a:t>
            </a:r>
            <a:endParaRPr lang="sr-Cyrl-R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sr-Latn-RS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Heating plants: profits since 2014 (low gas prices and warm winters); still, challenges are present</a:t>
            </a:r>
            <a:endParaRPr lang="sr-Cyrl-RS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Environmentally the most polluting fuels – mazut and coal – represent a half of the production; investments are necessary instead of the profits going to city budgets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risk of overturning the currently favourable price/cost ratio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Superfluous workforce (1,000 surplus staff) and high salaries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sr-Latn-R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Energetika Kragujevac – both heating and provision of fuels</a:t>
            </a:r>
            <a:endParaRPr lang="sr-Cyrl-R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sr-Latn-RS" sz="3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has both debts and claims: defaults are 100 m Euros (to EPS and Srbijagas), claims 50 m Euros (parts of Zastava, City of Kragujevac, city institutions, citizens)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sr-Latn-RS" sz="3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Superfluous employees, low heating </a:t>
            </a:r>
            <a:r>
              <a:rPr lang="en-US" sz="3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tariff</a:t>
            </a:r>
            <a:r>
              <a:rPr lang="sr-Latn-RS" sz="3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coal dependence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sr-Latn-RS" sz="3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an enterprise in which an intervention from the ministry is necessary</a:t>
            </a:r>
            <a:endParaRPr lang="sr-Latn-R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60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36104"/>
          </a:xfrm>
        </p:spPr>
        <p:txBody>
          <a:bodyPr>
            <a:no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transport: the irrational approach in Belgrade has been a problem for decades</a:t>
            </a:r>
            <a:endParaRPr 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168" y="1484784"/>
            <a:ext cx="8712968" cy="4997152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small sector (13 enterprises) but largest issues (losses, subsidies, debts)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900"/>
              </a:spcBef>
              <a:spcAft>
                <a:spcPts val="900"/>
              </a:spcAft>
            </a:pPr>
            <a:r>
              <a:rPr lang="sr-Latn-R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Creates about a third of the overall loss, subsidies and debts of all LPEs</a:t>
            </a:r>
          </a:p>
          <a:p>
            <a:pPr lvl="1">
              <a:spcBef>
                <a:spcPts val="900"/>
              </a:spcBef>
              <a:spcAft>
                <a:spcPts val="900"/>
              </a:spcAft>
            </a:pPr>
            <a:r>
              <a:rPr lang="sr-Latn-R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countries subsidize transport too, but less – it is probably impossible to cut all subsidies, but they have to at least be halved</a:t>
            </a:r>
            <a:endParaRPr lang="sr-Cyrl-R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issue of the model of city transport: state-owned (Novi Sad), mixed (Belgrade) or privately owned (Niš and a majority of other cities)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900"/>
              </a:spcBef>
              <a:spcAft>
                <a:spcPts val="900"/>
              </a:spcAft>
            </a:pPr>
            <a:r>
              <a:rPr lang="sr-Latn-R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higher the participation of the private sector, the lower the expenditures for the city budget</a:t>
            </a:r>
            <a:endParaRPr lang="sr-Cyrl-R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results in this sector are determined by the performance of GSP Belgrade: more than 95% of the overall losses and subsidies in this sector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transportation in Belgrade costs about 200 m Euros (over a quarter of the city budget) and collects less than 100 m Euros in fares</a:t>
            </a:r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900"/>
              </a:spcBef>
              <a:spcAft>
                <a:spcPts val="900"/>
              </a:spcAft>
            </a:pPr>
            <a:r>
              <a:rPr lang="sr-Latn-R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 100 m Euros are practically a subsidy (which is the same amount that the central budget subsidizes Železnice Srbije with)</a:t>
            </a:r>
            <a:endParaRPr lang="sr-Cyrl-R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0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792088"/>
          </a:xfrm>
        </p:spPr>
        <p:txBody>
          <a:bodyPr>
            <a:no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reform of public transport and GSP Belgrade is urgently needed</a:t>
            </a:r>
            <a:endParaRPr lang="sr-Latn-R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sr-Latn-RS" sz="3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Subsidies for public transport can at least be halved – two key areas:</a:t>
            </a:r>
            <a:endParaRPr lang="sr-Cyrl-RS" sz="3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buAutoNum type="arabicPeriod"/>
            </a:pPr>
            <a:r>
              <a:rPr lang="sr-Latn-RS" sz="3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collection</a:t>
            </a:r>
            <a:r>
              <a:rPr lang="sr-Cyrl-RS" sz="3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71550" lvl="1" indent="-514350">
              <a:spcBef>
                <a:spcPts val="400"/>
              </a:spcBef>
              <a:spcAft>
                <a:spcPts val="200"/>
              </a:spcAft>
              <a:buNone/>
            </a:pPr>
            <a:r>
              <a:rPr lang="sr-Latn-RS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Better control – almost every other passenger is using the transport without paying for it</a:t>
            </a:r>
            <a:endParaRPr lang="sr-Cyrl-R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6088" lvl="1" indent="11113">
              <a:spcBef>
                <a:spcPts val="400"/>
              </a:spcBef>
              <a:spcAft>
                <a:spcPts val="200"/>
              </a:spcAft>
              <a:buNone/>
            </a:pPr>
            <a:r>
              <a:rPr lang="sr-Latn-RS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Fewer beneficiaries of discounted fares – the system is too generous (pensioners, children in primary schools, pregnant women)</a:t>
            </a:r>
          </a:p>
          <a:p>
            <a:pPr marL="446088" lvl="1" indent="11113">
              <a:spcBef>
                <a:spcPts val="400"/>
              </a:spcBef>
              <a:spcAft>
                <a:spcPts val="200"/>
              </a:spcAft>
              <a:buNone/>
            </a:pPr>
            <a:r>
              <a:rPr lang="sr-Latn-RS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Higher price for discounted fares: annual fare for pensioners 407 dinars, compared with 16.620 dinars in Niš (40 times higher)</a:t>
            </a:r>
            <a:endParaRPr lang="sr-Cyrl-RS" sz="2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1200"/>
              </a:spcBef>
              <a:buNone/>
            </a:pPr>
            <a:r>
              <a:rPr lang="sr-Cyrl-R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sr-Latn-R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Reduction of GSPs expenditures:</a:t>
            </a:r>
            <a:endParaRPr lang="sr-Cyrl-RS" sz="3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sr-Latn-RS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Enormous surplus of employees: 1,200 employed on vehicle maintenance (one vehicle per employee, standard: 5 vehicles per employee); of the total 5,500 employees, the surplus probably exceeds 1,000</a:t>
            </a:r>
          </a:p>
          <a:p>
            <a:pPr marL="457200" lvl="1" indent="0">
              <a:buNone/>
            </a:pPr>
            <a:r>
              <a:rPr lang="sr-Latn-RS" sz="2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Salaries are too high: on average, about 15% higher than in private enterprises</a:t>
            </a:r>
            <a:endParaRPr lang="sr-Cyrl-RS" sz="29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</a:pPr>
            <a:r>
              <a:rPr lang="sr-Latn-RS" sz="3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measures are also needed (with smaller potential effects): decrease in GSP’s material expenditures, transfer of ticket control and fare collection to transport companies, division of the lines</a:t>
            </a:r>
          </a:p>
          <a:p>
            <a:pPr lvl="0">
              <a:spcBef>
                <a:spcPts val="1200"/>
              </a:spcBef>
            </a:pPr>
            <a:r>
              <a:rPr lang="sr-Latn-RS" sz="3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issue; in addition to city administration, it requires the involvement of several ministries.</a:t>
            </a:r>
            <a:endParaRPr lang="sr-Cyrl-RS" sz="3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348C-DEF7-4A8D-BFC3-F8712930A1E6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0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93745" cy="620688"/>
          </a:xfrm>
        </p:spPr>
        <p:txBody>
          <a:bodyPr/>
          <a:lstStyle/>
          <a:p>
            <a:pPr eaLnBrk="1" hangingPunct="1"/>
            <a:r>
              <a:rPr lang="sr-Latn-RS" altLang="sr-Latn-RS" sz="2800" dirty="0" smtClean="0">
                <a:latin typeface="Times New Roman" pitchFamily="18" charset="0"/>
                <a:cs typeface="Times New Roman" pitchFamily="18" charset="0"/>
              </a:rPr>
              <a:t>Local governments: a major risk for Serbian public finance</a:t>
            </a:r>
            <a:endParaRPr lang="sr-Latn-CS" alt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67149" y="1052736"/>
            <a:ext cx="8846461" cy="5552107"/>
          </a:xfrm>
        </p:spPr>
        <p:txBody>
          <a:bodyPr/>
          <a:lstStyle/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Fiscal problems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42925" lvl="1" indent="-357188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Debts </a:t>
            </a:r>
            <a:r>
              <a:rPr lang="sr-Latn-RS" sz="1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outstanding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liabilities (arrears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of cities and municipalities, as well as failing local public enterprises have grown to about 1.2 bn EUR (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≈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4% 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of GDP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942975" lvl="2" indent="-357188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Enormous fiscal risk: like the debts of Srbijagas once, or EPS now (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≈ 1 </a:t>
            </a:r>
            <a:r>
              <a:rPr lang="sr-Latn-RS" sz="1600" dirty="0" smtClean="0"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600" dirty="0">
                <a:latin typeface="Times New Roman" pitchFamily="18" charset="0"/>
                <a:cs typeface="Times New Roman" pitchFamily="18" charset="0"/>
              </a:rPr>
              <a:t>€</a:t>
            </a: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542925" lvl="1" indent="-357188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Budgets of numerous cities and municipalities are still unsustainable and lack credibility, local public enterprises keep accumulating debt</a:t>
            </a: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Structural problems</a:t>
            </a:r>
            <a:endParaRPr lang="sr-Cyrl-RS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2925" lvl="1" indent="-357188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About 200 bn Euros annually are irrationally poured over into loss-making local public enterprises, while the deficit in public investments amounts to about 250 m</a:t>
            </a:r>
            <a:r>
              <a:rPr lang="sr-Cyrl-R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€ </a:t>
            </a:r>
          </a:p>
          <a:p>
            <a:pPr marL="542925" lvl="1" indent="-357188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Consequences: quality and access to drinking water, waste disposal, wastewater treatment, pollution – all at a concerning level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Ignored for years, they grow – concrete Government measures are necessary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1" hangingPunct="1">
              <a:spcBef>
                <a:spcPts val="300"/>
              </a:spcBef>
              <a:spcAft>
                <a:spcPts val="200"/>
              </a:spcAft>
              <a:buFont typeface="+mj-lt"/>
              <a:buAutoNum type="arabicParenR"/>
              <a:defRPr/>
            </a:pP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300"/>
              </a:spcBef>
              <a:spcAft>
                <a:spcPts val="200"/>
              </a:spcAft>
              <a:buNone/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0"/>
          <p:cNvSpPr>
            <a:spLocks noGrp="1"/>
          </p:cNvSpPr>
          <p:nvPr>
            <p:ph type="title"/>
          </p:nvPr>
        </p:nvSpPr>
        <p:spPr>
          <a:xfrm>
            <a:off x="107950" y="115888"/>
            <a:ext cx="8928100" cy="779462"/>
          </a:xfrm>
        </p:spPr>
        <p:txBody>
          <a:bodyPr/>
          <a:lstStyle/>
          <a:p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Key structural weakness of local budgets: a deficit in public investments with unjustifiably high subsidies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Text Placeholder 11"/>
          <p:cNvSpPr>
            <a:spLocks noGrp="1"/>
          </p:cNvSpPr>
          <p:nvPr>
            <p:ph type="body" idx="1"/>
          </p:nvPr>
        </p:nvSpPr>
        <p:spPr>
          <a:xfrm>
            <a:off x="468313" y="1700213"/>
            <a:ext cx="4187825" cy="576262"/>
          </a:xfrm>
        </p:spPr>
        <p:txBody>
          <a:bodyPr/>
          <a:lstStyle/>
          <a:p>
            <a:endParaRPr lang="sr-Latn-RS" sz="17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1700" b="0" dirty="0" smtClean="0">
                <a:latin typeface="Times New Roman" pitchFamily="18" charset="0"/>
                <a:cs typeface="Times New Roman" pitchFamily="18" charset="0"/>
              </a:rPr>
              <a:t>Public investments of the local levels of government in 2015 (% of GDP)</a:t>
            </a:r>
            <a:endParaRPr lang="en-US" sz="17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Text Placeholder 12"/>
          <p:cNvSpPr>
            <a:spLocks noGrp="1"/>
          </p:cNvSpPr>
          <p:nvPr>
            <p:ph type="body" sz="quarter" idx="3"/>
          </p:nvPr>
        </p:nvSpPr>
        <p:spPr>
          <a:xfrm>
            <a:off x="4716463" y="1700213"/>
            <a:ext cx="4041775" cy="576262"/>
          </a:xfrm>
        </p:spPr>
        <p:txBody>
          <a:bodyPr/>
          <a:lstStyle/>
          <a:p>
            <a:r>
              <a:rPr lang="sr-Latn-RS" sz="1700" b="0" dirty="0" smtClean="0">
                <a:latin typeface="Times New Roman" pitchFamily="18" charset="0"/>
                <a:cs typeface="Times New Roman" pitchFamily="18" charset="0"/>
              </a:rPr>
              <a:t>Subsidies of the local levels of government (excluding transport) in 2015 (% of GDP)</a:t>
            </a:r>
            <a:endParaRPr lang="en-US" sz="17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D230A-14C2-4497-BBD6-FB8948559A5B}" type="slidenum">
              <a:rPr lang="x-none" smtClean="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3</a:t>
            </a:fld>
            <a:endParaRPr lang="x-none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6150" name="Title 10"/>
          <p:cNvSpPr txBox="1">
            <a:spLocks/>
          </p:cNvSpPr>
          <p:nvPr/>
        </p:nvSpPr>
        <p:spPr bwMode="auto">
          <a:xfrm>
            <a:off x="395288" y="112553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85750" indent="-285750" eaLnBrk="0" hangingPunct="0">
              <a:buFont typeface="Arial" charset="0"/>
              <a:buChar char="•"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Serbia is showing a significant deviation compared to CEE countries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716180487"/>
              </p:ext>
            </p:extLst>
          </p:nvPr>
        </p:nvGraphicFramePr>
        <p:xfrm>
          <a:off x="4800600" y="2514600"/>
          <a:ext cx="4038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270082772"/>
              </p:ext>
            </p:extLst>
          </p:nvPr>
        </p:nvGraphicFramePr>
        <p:xfrm>
          <a:off x="457201" y="2362200"/>
          <a:ext cx="4191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80920" cy="792088"/>
          </a:xfrm>
        </p:spPr>
        <p:txBody>
          <a:bodyPr/>
          <a:lstStyle/>
          <a:p>
            <a:pPr eaLnBrk="1" hangingPunct="1"/>
            <a:r>
              <a:rPr lang="sr-Latn-RS" altLang="sr-Latn-RS" sz="2900" dirty="0" smtClean="0">
                <a:latin typeface="Times New Roman" pitchFamily="18" charset="0"/>
                <a:cs typeface="Times New Roman" pitchFamily="18" charset="0"/>
              </a:rPr>
              <a:t>Poor performance of local public enterprises – massive expenditure</a:t>
            </a:r>
            <a:endParaRPr lang="sr-Latn-CS" altLang="sr-Latn-RS" sz="2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524723"/>
          </a:xfrm>
        </p:spPr>
        <p:txBody>
          <a:bodyPr/>
          <a:lstStyle/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Losses of the local public enterprises cause enormous subsidies of the local level of government, of about 200 m Euros (almost 10% of budget)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A serious issue remaining completely below the radar; subsidies for LPEs higher than for Železnice and Resavica together (about 120 m Euros)</a:t>
            </a:r>
          </a:p>
          <a:p>
            <a:pPr marL="533400" lvl="1" indent="-347663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The public focuses on reforms of central public enterprises (included in the arrangement with the IMF and Government’s strategies)</a:t>
            </a: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Simultaneously, the needs for investments are huge – we are devastatingly lagging behind CEE countries in the quality of public utilities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Only 2/3 of the waste is collected in an organized manner (CEE: over 90%); 98% ends up at landfills with no treatment (CEE: 50%); access to sewers 60% (CEE: 80%) etc.</a:t>
            </a: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The reform of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LPEs would reduce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subsidies by about 150 m Euros in the medium term – additional funds for public investments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 indent="-385763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Superfluous employees (15%), poor collection rate, technical losses, low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tariff</a:t>
            </a: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s – active role of the Ministry of Economy?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3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992888" cy="648072"/>
          </a:xfrm>
        </p:spPr>
        <p:txBody>
          <a:bodyPr/>
          <a:lstStyle/>
          <a:p>
            <a:pPr eaLnBrk="1" hangingPunct="1"/>
            <a:r>
              <a:rPr lang="sr-Latn-RS" altLang="sr-Latn-RS" sz="2900" dirty="0" smtClean="0">
                <a:latin typeface="Times New Roman" pitchFamily="18" charset="0"/>
                <a:cs typeface="Times New Roman" pitchFamily="18" charset="0"/>
              </a:rPr>
              <a:t>4 largest cities reflect the problem of the entire local government</a:t>
            </a:r>
            <a:endParaRPr lang="sr-Latn-CS" altLang="sr-Latn-RS" sz="2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45712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Public finances of Novi Sad and Belgrade require reforms, while Niš and Kragujevac are in a crisis – a strong consolidation is necessary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6096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+mj-lt"/>
              <a:buAutoNum type="arabicPeriod"/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A serious deficit in public investments over many years present in all cities;</a:t>
            </a:r>
          </a:p>
          <a:p>
            <a:pPr marL="6096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+mj-lt"/>
              <a:buAutoNum type="arabicPeriod"/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The budgeting process of Kragujevac and Niš has no credibility; large defaults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+mj-lt"/>
              <a:buAutoNum type="arabicPeriod"/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Belgrade (GSP) and Kragujevac (almost all LPEs) have enormous subsidies;</a:t>
            </a:r>
          </a:p>
          <a:p>
            <a:pPr marL="6096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+mj-lt"/>
              <a:buAutoNum type="arabicPeriod"/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There is room to improve property tax collection in all cities.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192091"/>
              </p:ext>
            </p:extLst>
          </p:nvPr>
        </p:nvGraphicFramePr>
        <p:xfrm>
          <a:off x="467544" y="3645024"/>
          <a:ext cx="7848869" cy="2592288"/>
        </p:xfrm>
        <a:graphic>
          <a:graphicData uri="http://schemas.openxmlformats.org/drawingml/2006/table">
            <a:tbl>
              <a:tblPr/>
              <a:tblGrid>
                <a:gridCol w="945647"/>
                <a:gridCol w="1150537"/>
                <a:gridCol w="1150537"/>
                <a:gridCol w="1150537"/>
                <a:gridCol w="1150537"/>
                <a:gridCol w="1150537"/>
                <a:gridCol w="1150537"/>
              </a:tblGrid>
              <a:tr h="8640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Local public enterprises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Low</a:t>
                      </a:r>
                      <a:r>
                        <a:rPr lang="sr-Latn-R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investments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High public debt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Fiscal deficit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Defaults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Collection of original revenue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Novi Sad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E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E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E6C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Belgrade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E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E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7D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Niš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E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Kragujevac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Cyrl-R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= </a:t>
                      </a:r>
                      <a:r>
                        <a:rPr lang="sr-Latn-R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generally</a:t>
                      </a:r>
                      <a:r>
                        <a:rPr lang="sr-Latn-R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good</a:t>
                      </a:r>
                      <a:endParaRPr lang="sr-Cyrl-R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E6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Cyrl-R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sr-Cyrl-R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– </a:t>
                      </a:r>
                      <a:r>
                        <a:rPr lang="sr-Latn-R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there is a problem</a:t>
                      </a:r>
                      <a:endParaRPr lang="sr-Cyrl-R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Cyrl-R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sr-Cyrl-R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– </a:t>
                      </a:r>
                      <a:r>
                        <a:rPr lang="sr-Latn-R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major problem</a:t>
                      </a:r>
                      <a:endParaRPr lang="sr-Cyrl-R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81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48072"/>
          </a:xfrm>
        </p:spPr>
        <p:txBody>
          <a:bodyPr/>
          <a:lstStyle/>
          <a:p>
            <a:pPr eaLnBrk="1" hangingPunct="1"/>
            <a:r>
              <a:rPr lang="sr-Latn-RS" altLang="sr-Latn-RS" sz="3000" dirty="0" smtClean="0">
                <a:latin typeface="Times New Roman" pitchFamily="18" charset="0"/>
                <a:cs typeface="Times New Roman" pitchFamily="18" charset="0"/>
              </a:rPr>
              <a:t>Belgrade’s finances are stabilized, but with a drastic drop in public investments</a:t>
            </a:r>
            <a:endParaRPr lang="sr-Latn-CS" altLang="sr-Latn-R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012288"/>
            <a:ext cx="8928992" cy="5729080"/>
          </a:xfrm>
        </p:spPr>
        <p:txBody>
          <a:bodyPr/>
          <a:lstStyle/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Belgrade’s public investments currently at only 80 m Euros – they would have to be at least twice that much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The water supply and sewers network need to be extended by almost 50%, the landfill in Vinča is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environmentally</a:t>
            </a: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 unsustainable, wastewater is released into the Danube, the waiting lists for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kindergarten</a:t>
            </a: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s and pre-schools are too long etc. </a:t>
            </a:r>
          </a:p>
          <a:p>
            <a:pPr marL="533400" lvl="1" indent="-347663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Tunnels below the city centre, access roads to Belgrade Waterfront etc?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In the period 2008 – 2012, Belgrade invested over 200 m Euros per year, but in an economically unsustainable manner – through loans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City’s debt rose uncontrollably: from 60 m Euros in 2007 to 410 m Euros in 2013 (65% of the City’s revenue, while the reference point for excessive debt is at 50%)</a:t>
            </a:r>
          </a:p>
          <a:p>
            <a:pPr marL="533400" lvl="1" indent="-347663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Instead of saving on current expenditures, various </a:t>
            </a:r>
            <a:r>
              <a:rPr lang="en-U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untargeted</a:t>
            </a: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populist measures (e.g. 13th pension) increased the deficit</a:t>
            </a:r>
            <a:endParaRPr lang="sr-Cyrl-R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8288" indent="-268288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r>
              <a:rPr lang="sr-Latn-RS" sz="2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Basis for the necessary increase in public investments – decrease in current expenditures; only 10-15% of the necessary funds to come from loans.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42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92088"/>
          </a:xfrm>
        </p:spPr>
        <p:txBody>
          <a:bodyPr/>
          <a:lstStyle/>
          <a:p>
            <a:pPr eaLnBrk="1" hangingPunct="1"/>
            <a:r>
              <a:rPr lang="sr-Latn-RS" altLang="sr-Latn-RS" sz="2800" dirty="0" smtClean="0">
                <a:latin typeface="Times New Roman" pitchFamily="18" charset="0"/>
                <a:cs typeface="Times New Roman" pitchFamily="18" charset="0"/>
              </a:rPr>
              <a:t>A prerequirement for a sustainable increase of Belgrade’s public investments lies in public transport reform</a:t>
            </a:r>
            <a:endParaRPr lang="sr-Latn-CS" alt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056311"/>
            <a:ext cx="8928992" cy="5668739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Enormous expenditures for public transport are the cancer of Belgrade’s finances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Belgrade’s budget draws in less than 10 bn dinars from the fares for city and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suburban</a:t>
            </a: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 public transport, while the expenditures are at 24 bn dinars = 100 m Euros of losses, annually</a:t>
            </a:r>
          </a:p>
          <a:p>
            <a:pPr marL="533400" lvl="1" indent="-34766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The same subsidies are given to Železnica, the largest beneficiary of the central level subsidies</a:t>
            </a: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 eaLnBrk="1" hangingPunct="1">
              <a:spcBef>
                <a:spcPts val="700"/>
              </a:spcBef>
              <a:spcAft>
                <a:spcPts val="700"/>
              </a:spcAft>
              <a:buFont typeface="Arial" charset="0"/>
              <a:buChar char="•"/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Key reason for poor performance of public transport is that almost 50% of passengers do not pay their fare – but it is not the only reason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Subsidized fares set too widely: a symbolic 400 dinars for all citizens over 65 (15%); free for all children in primary schools (10% of the population)</a:t>
            </a:r>
          </a:p>
          <a:p>
            <a:pPr marL="533400" lvl="1" indent="-347663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Inefficient operation of the GSP (about 15% superfluous employees, salaries higher than in private transport companies etc).</a:t>
            </a:r>
            <a:endParaRPr lang="sr-Cyrl-R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Resolving the issue of public transport in Belgrade will be a difficult professional, social and political challenge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42925" lvl="1" indent="-357188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surpasses the City’s capacities; ignored for at least 15 years – a more active participation of the Government is needed?</a:t>
            </a: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800"/>
              </a:spcAft>
              <a:buNone/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99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20080"/>
          </a:xfrm>
        </p:spPr>
        <p:txBody>
          <a:bodyPr/>
          <a:lstStyle/>
          <a:p>
            <a:pPr eaLnBrk="1" hangingPunct="1"/>
            <a:r>
              <a:rPr lang="sr-Latn-RS" altLang="sr-Latn-RS" sz="2700" dirty="0" smtClean="0">
                <a:latin typeface="Times New Roman" pitchFamily="18" charset="0"/>
                <a:cs typeface="Times New Roman" pitchFamily="18" charset="0"/>
              </a:rPr>
              <a:t>Novi Sad has the most stable finances, but it too suffers from a deficit in public investments</a:t>
            </a:r>
            <a:endParaRPr lang="sr-Latn-CS" altLang="sr-Latn-RS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980729"/>
            <a:ext cx="8928992" cy="5877272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Novi Sad has a sustainable budget and meets its obligations in time, and unlike Belgrade, it is not even overindebted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More responsible management of local finance than in other cities</a:t>
            </a:r>
          </a:p>
          <a:p>
            <a:pPr marL="533400" lvl="1" indent="-347663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Novi Sad is among those who benefitted the most from the Amendments to the Law on Financing Local Governments – </a:t>
            </a:r>
            <a:r>
              <a:rPr lang="sr-Latn-RS" sz="1700" dirty="0" err="1" smtClean="0">
                <a:latin typeface="Times New Roman" pitchFamily="18" charset="0"/>
                <a:cs typeface="Times New Roman" pitchFamily="18" charset="0"/>
              </a:rPr>
              <a:t>still</a:t>
            </a: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gets 1 </a:t>
            </a:r>
            <a:r>
              <a:rPr lang="en-US" sz="1700" dirty="0" err="1" smtClean="0"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dinars</a:t>
            </a: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more of revenue (7% of budget)</a:t>
            </a: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Novi Sad needs savings measures to increase public investments and reduce fiscal risks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42925" lvl="1" indent="-357188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The planned justified increase of public investments (reconstruction of water supply and sewers network, water treatment, regional landfill etc)</a:t>
            </a:r>
          </a:p>
          <a:p>
            <a:pPr marL="542925" lvl="1" indent="-357188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800" dirty="0" smtClean="0">
                <a:latin typeface="Times New Roman" pitchFamily="18" charset="0"/>
                <a:cs typeface="Times New Roman" pitchFamily="18" charset="0"/>
              </a:rPr>
              <a:t>Fiscal risks: lower revenues due to the new law on financing local governments (?); debts of SPENS and pharmacies, increasing expenditures for fines and penalties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The key issue is for Novi Sad not to allow a justified increase in investments to lead to debt explosion (as in Belgrade in 2008-2013)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347663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missing funds can be raised by better collection of the property tax and revenues from real estate; through an LPE reform (subsidies) and downsizing.</a:t>
            </a: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20080"/>
          </a:xfrm>
        </p:spPr>
        <p:txBody>
          <a:bodyPr/>
          <a:lstStyle/>
          <a:p>
            <a:pPr eaLnBrk="1" hangingPunct="1"/>
            <a:r>
              <a:rPr lang="sr-Latn-RS" altLang="sr-Latn-RS" sz="2700" dirty="0" smtClean="0">
                <a:latin typeface="Times New Roman" pitchFamily="18" charset="0"/>
                <a:cs typeface="Times New Roman" pitchFamily="18" charset="0"/>
              </a:rPr>
              <a:t>Niš’s finances are unsustainable –first steps towards a U-turn have been taken</a:t>
            </a:r>
            <a:endParaRPr lang="sr-Latn-CS" altLang="sr-Latn-RS" sz="27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798165"/>
            <a:ext cx="8928992" cy="5923310"/>
          </a:xfrm>
        </p:spPr>
        <p:txBody>
          <a:bodyPr/>
          <a:lstStyle/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Niš has major fiscal issues and has already requested and received special financial aid from the government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At the end of 2016, Niš was late with payment of liabilities in the amount of about 3 bn dinars (over 1/3 of the annual budget); even so, the City is in a deficit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To cover urgent liabilities, the City took out liquidity loans; it received 0.5 bn dinars from the state budget reserve</a:t>
            </a: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2200" dirty="0" smtClean="0">
                <a:latin typeface="Times New Roman" pitchFamily="18" charset="0"/>
                <a:cs typeface="Times New Roman" pitchFamily="18" charset="0"/>
              </a:rPr>
              <a:t>The fiscal crisis brought public investments in Niš down to a minimum; the local infrastructure is in a catastrophic state even for Serbian standards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1700" dirty="0" smtClean="0">
                <a:latin typeface="Times New Roman" pitchFamily="18" charset="0"/>
                <a:cs typeface="Times New Roman" pitchFamily="18" charset="0"/>
              </a:rPr>
              <a:t>Niš invests half as much (per capita) as Belgrade and three times less than Novi Sad – with both of these cities underinvesting themselves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sewers network covers 38% of homes (average in Serbia is 60%), 64% of homes are connected to the city water supply (average in Serbia 84%); issue with the old landfill</a:t>
            </a:r>
          </a:p>
          <a:p>
            <a:pPr marL="533400" lvl="1" indent="-26670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Only 6,500 children enrolled in kindergartens and pre-schools, 2,200 on the waiting list</a:t>
            </a:r>
            <a:endParaRPr lang="sr-Cyrl-R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spcBef>
                <a:spcPts val="700"/>
              </a:spcBef>
              <a:spcAft>
                <a:spcPts val="700"/>
              </a:spcAft>
              <a:defRPr/>
            </a:pPr>
            <a:r>
              <a:rPr lang="sr-Latn-R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Niš still has the potential to stabilize its finances on its own, with the first measures already undertaken</a:t>
            </a:r>
            <a:endParaRPr lang="sr-Cyrl-RS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800"/>
              </a:spcBef>
              <a:spcAft>
                <a:spcPts val="800"/>
              </a:spcAft>
              <a:buNone/>
              <a:defRPr/>
            </a:pP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800"/>
              </a:spcBef>
              <a:spcAft>
                <a:spcPts val="800"/>
              </a:spcAft>
              <a:defRPr/>
            </a:pPr>
            <a:endParaRPr lang="sr-Cyrl-RS" sz="17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222250" indent="-266700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56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22300" lvl="1" indent="-266700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x-non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5517</TotalTime>
  <Words>3211</Words>
  <Application>Microsoft Office PowerPoint</Application>
  <PresentationFormat>On-screen Show (4:3)</PresentationFormat>
  <Paragraphs>303</Paragraphs>
  <Slides>18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1_Office Theme</vt:lpstr>
      <vt:lpstr>2_Office Theme</vt:lpstr>
      <vt:lpstr>Office Theme</vt:lpstr>
      <vt:lpstr>PowerPoint Presentation</vt:lpstr>
      <vt:lpstr>Local governments: a major risk for Serbian public finance</vt:lpstr>
      <vt:lpstr>Key structural weakness of local budgets: a deficit in public investments with unjustifiably high subsidies</vt:lpstr>
      <vt:lpstr>Poor performance of local public enterprises – massive expenditure</vt:lpstr>
      <vt:lpstr>4 largest cities reflect the problem of the entire local government</vt:lpstr>
      <vt:lpstr>Belgrade’s finances are stabilized, but with a drastic drop in public investments</vt:lpstr>
      <vt:lpstr>A prerequirement for a sustainable increase of Belgrade’s public investments lies in public transport reform</vt:lpstr>
      <vt:lpstr>Novi Sad has the most stable finances, but it too suffers from a deficit in public investments</vt:lpstr>
      <vt:lpstr>Niš’s finances are unsustainable –first steps towards a U-turn have been taken</vt:lpstr>
      <vt:lpstr>Only with difficult measures will the finances of Niš recover</vt:lpstr>
      <vt:lpstr>The finances of Kragujevac have practically collapsed</vt:lpstr>
      <vt:lpstr>A direct intervention by the Government is needed to resolve the complex fiscal issues of Kragujevac</vt:lpstr>
      <vt:lpstr>Local public enterprises: a large expenditure and a poor quality of service</vt:lpstr>
      <vt:lpstr>Common LPE problems similar to those of large state-owned enterprises</vt:lpstr>
      <vt:lpstr>Water supply enterprises: unreformed loss-makers with obsolete networks</vt:lpstr>
      <vt:lpstr>Cleaning and heating services: superfluous employees, need investments</vt:lpstr>
      <vt:lpstr>Public transport: the irrational approach in Belgrade has been a problem for decades</vt:lpstr>
      <vt:lpstr>A reform of public transport and GSP Belgrade is urgently needed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Slobodan Minic</cp:lastModifiedBy>
  <cp:revision>431</cp:revision>
  <cp:lastPrinted>2017-07-04T07:28:11Z</cp:lastPrinted>
  <dcterms:created xsi:type="dcterms:W3CDTF">2014-10-24T08:04:53Z</dcterms:created>
  <dcterms:modified xsi:type="dcterms:W3CDTF">2017-07-05T09:25:55Z</dcterms:modified>
</cp:coreProperties>
</file>